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</p:sldIdLst>
  <p:sldSz cy="5143500" cx="9144000"/>
  <p:notesSz cx="6858000" cy="9144000"/>
  <p:embeddedFontLst>
    <p:embeddedFont>
      <p:font typeface="Montserrat"/>
      <p:regular r:id="rId236"/>
      <p:bold r:id="rId237"/>
      <p:italic r:id="rId238"/>
      <p:boldItalic r:id="rId2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B4F915-B93A-45AC-9E14-474AD01CEC13}">
  <a:tblStyle styleId="{C6B4F915-B93A-45AC-9E14-474AD01CEC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font" Target="fonts/Montserrat-boldItalic.fntdata"/><Relationship Id="rId117" Type="http://schemas.openxmlformats.org/officeDocument/2006/relationships/slide" Target="slides/slide112.xml"/><Relationship Id="rId238" Type="http://schemas.openxmlformats.org/officeDocument/2006/relationships/font" Target="fonts/Montserrat-italic.fntdata"/><Relationship Id="rId116" Type="http://schemas.openxmlformats.org/officeDocument/2006/relationships/slide" Target="slides/slide111.xml"/><Relationship Id="rId237" Type="http://schemas.openxmlformats.org/officeDocument/2006/relationships/font" Target="fonts/Montserrat-bold.fntdata"/><Relationship Id="rId115" Type="http://schemas.openxmlformats.org/officeDocument/2006/relationships/slide" Target="slides/slide110.xml"/><Relationship Id="rId236" Type="http://schemas.openxmlformats.org/officeDocument/2006/relationships/font" Target="fonts/Montserrat-regular.fntdata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f4dbf5c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f4dbf5c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a9ebe5570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a9ebe5570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a9d2e4b1d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a9d2e4b1d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9d2e4b1d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9d2e4b1d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9ebe5570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9ebe5570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a9ebe5570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a9ebe5570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a9ebe5570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a9ebe5570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a9ebe5570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a9ebe5570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9ebe55702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9ebe55702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a9ebe55702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a9ebe5570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9ebe55702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9ebe55702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8f4dbf5c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8f4dbf5c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9ebe55702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9ebe55702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9ebe55702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9ebe5570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9ebe55702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9ebe5570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9ebe55702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a9ebe55702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a9ebe55702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a9ebe5570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9ebe5570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9ebe5570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a9ebe5570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a9ebe5570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ebe55702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ebe55702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a9ebe55702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a9ebe55702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a9ebe55702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a9ebe5570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f4dbf5c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f4dbf5c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9ebe55702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9ebe55702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a9ebe55702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a9ebe55702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a9ebe55702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a9ebe55702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a9ebe55702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a9ebe55702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9ebe55702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9ebe55702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a9ebe55702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a9ebe55702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ebe55702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ebe55702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a9ebe55702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a9ebe55702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a9ebe55702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a9ebe55702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a9ebe55702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a9ebe55702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8f4dbf5c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8f4dbf5c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a9ebe55702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a9ebe55702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a9ebe55702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a9ebe55702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a9ebe55702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a9ebe55702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9ebe55702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9ebe55702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a9ebe55702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a9ebe55702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a9ebe55702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a9ebe55702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9ebe55702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9ebe55702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a9ebe55702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a9ebe55702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a9ebe55702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a9ebe5570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a9ebe55702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a9ebe55702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8f4dbf5c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8f4dbf5c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a9ebe55702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a9ebe55702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a9ebe55702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a9ebe55702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a9ebe55702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a9ebe55702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a8f4dbf5c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a8f4dbf5c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a8f4dbf5c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a8f4dbf5c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a8f4dbf5c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a8f4dbf5c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a8f4dbf5c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a8f4dbf5c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8f4dbf5c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8f4dbf5c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a9ebe55702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a9ebe55702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9ebe55702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9ebe55702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8f4dbf5c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8f4dbf5c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a9ebe55702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a9ebe55702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a9ebe55702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a9ebe55702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a9ebe55702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a9ebe55702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a9ebe55702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a9ebe55702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a9ebe55702_0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a9ebe55702_0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a9ebe55702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a9ebe55702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a9ebe55702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a9ebe55702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a9ebe55702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a9ebe55702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a9ebe55702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a9ebe55702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9ebe55702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9ebe55702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8f4dbf5c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8f4dbf5c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a9ebe55702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a9ebe55702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a9ebe55702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a9ebe55702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a9ebe55702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a9ebe55702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9ebe55702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9ebe55702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a9ebe55702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a9ebe55702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a9ebe55702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a9ebe55702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a9ebe55702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a9ebe55702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a9ebe55702_0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a9ebe55702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a9ebe55702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a9ebe55702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9ebe55702_0_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9ebe55702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f4dbf5c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8f4dbf5c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a9ebe55702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a9ebe55702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a9ebe55702_0_1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a9ebe55702_0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a9ebe55702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a9ebe55702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a9ebe55702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a9ebe55702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a9ebe5570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a9ebe5570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a8f4dbf5c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a8f4dbf5c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a8f4dbf5c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a8f4dbf5c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a9ebe55702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a9ebe55702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a9ebe55702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a9ebe55702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a9ebe55702_0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a9ebe55702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8f4dbf5c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8f4dbf5c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a9ebe55702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a9ebe55702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a9ebe55702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a9ebe55702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a9ebe55702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a9ebe55702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a9ebe55702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a9ebe55702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a9ebe55702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a9ebe55702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9ebe55702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9ebe55702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a9ebe55702_0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a9ebe55702_0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a9ebe55702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a9ebe55702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a9ebe55702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a9ebe55702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a9ebe55702_0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a9ebe55702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f4dbf5c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8f4dbf5c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a9ebe55702_0_1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a9ebe55702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a9ebe55702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a9ebe55702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a9ebe55702_0_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a9ebe55702_0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a9ebe55702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a9ebe55702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a9ebe55702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a9ebe55702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a9ebe55702_0_1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a9ebe55702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a9ebe55702_0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a9ebe55702_0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a9ebe55702_0_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a9ebe55702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a8f4dbf5c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a8f4dbf5c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8f4dbf5c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8f4dbf5c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8f4dbf5c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8f4dbf5c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a9ebe55702_0_2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a9ebe55702_0_2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a9ebe55702_0_2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a9ebe55702_0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a9ebe55702_0_2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a9ebe55702_0_2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a9ebe55702_0_2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a9ebe55702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a9ebe55702_0_2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a9ebe55702_0_2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a9ebe55702_0_2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a9ebe55702_0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a9ebe55702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a9ebe55702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a9ebe55702_0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" name="Google Shape;2796;ga9ebe55702_0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a9ebe55702_0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a9ebe55702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9ebe55702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9ebe55702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8f4dbf5c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8f4dbf5c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a9ebe55702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a9ebe55702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a9ebe55702_0_2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a9ebe55702_0_2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a9ebe55702_0_2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a9ebe55702_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a9ebe55702_0_2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a9ebe55702_0_2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a9ebe55702_0_2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a9ebe55702_0_2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a9ebe55702_0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a9ebe55702_0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a9ebe55702_0_2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a9ebe55702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a9ebe55702_0_2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a9ebe55702_0_2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a9ebe55702_0_2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a9ebe55702_0_2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a9ebe55702_0_2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" name="Google Shape;3234;ga9ebe55702_0_2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f4dbf5c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8f4dbf5c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a9ebe55702_0_2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a9ebe55702_0_2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9ebe55702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9ebe55702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a9ebe55702_0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a9ebe55702_0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a9ebe55702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a9ebe55702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a9ebe55702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8" name="Google Shape;3338;ga9ebe55702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a9ebe55702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a9ebe55702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ga8f4dbf5c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7" name="Google Shape;3357;ga8f4dbf5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a8f4dbf5c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5" name="Google Shape;3365;ga8f4dbf5c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a8f4dbf5c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a8f4dbf5c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a8f4dbf5c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a8f4dbf5c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f4dbf5c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f4dbf5c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ga8f4dbf5c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8" name="Google Shape;3388;ga8f4dbf5c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f4dbf5c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8f4dbf5c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8f4dbf5c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8f4dbf5c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8f4dbf5c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8f4dbf5c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8f4dbf5c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8f4dbf5c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8f4dbf5c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8f4dbf5c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8f4dbf5c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8f4dbf5c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8f4dbf5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8f4dbf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8f4dbf5c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8f4dbf5c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8f4dbf5c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8f4dbf5c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8f4dbf5c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8f4dbf5c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8f4dbf5c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8f4dbf5c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8f4dbf5c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8f4dbf5c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8f4dbf5c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8f4dbf5c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8f4dbf5c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8f4dbf5c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8f4dbf5c7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8f4dbf5c7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8f4dbf5c7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8f4dbf5c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9d2e4b1d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9d2e4b1d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8f4dbf5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8f4dbf5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9d2e4b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9d2e4b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9d2e4b1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9d2e4b1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9d2e4b1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9d2e4b1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9d2e4b1d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9d2e4b1d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9d2e4b1d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9d2e4b1d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9d2e4b1d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9d2e4b1d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9d2e4b1d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9d2e4b1d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9d2e4b1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9d2e4b1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9d2e4b1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9d2e4b1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9d2e4b1d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9d2e4b1d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8f4dbf5c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8f4dbf5c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9d2e4b1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9d2e4b1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d2e4b1d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d2e4b1d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9d2e4b1d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9d2e4b1d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9d2e4b1d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9d2e4b1d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9d2e4b1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9d2e4b1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9d2e4b1d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9d2e4b1d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d2e4b1d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d2e4b1d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9d2e4b1d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9d2e4b1d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9ebe5570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9ebe5570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9d2e4b1d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9d2e4b1d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f4dbf5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8f4dbf5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9d2e4b1d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9d2e4b1d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9d2e4b1d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9d2e4b1d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8f4dbf5c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8f4dbf5c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a9d2e4b1d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a9d2e4b1d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9d2e4b1d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9d2e4b1d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9d2e4b1d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9d2e4b1d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9d2e4b1d6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9d2e4b1d6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9d2e4b1d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9d2e4b1d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9d2e4b1d6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9d2e4b1d6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9d2e4b1d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9d2e4b1d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f4dbf5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f4dbf5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a9d2e4b1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a9d2e4b1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9d2e4b1d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9d2e4b1d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a9d2e4b1d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a9d2e4b1d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9d2e4b1d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9d2e4b1d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9d2e4b1d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9d2e4b1d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9d2e4b1d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9d2e4b1d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9d2e4b1d6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9d2e4b1d6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9d2e4b1d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9d2e4b1d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9ebe55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9ebe55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9ebe557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9ebe557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f4dbf5c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f4dbf5c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9ebe5570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9ebe5570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9ebe557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9ebe557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9ebe5570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a9ebe5570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9ebe557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9ebe557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a9ebe557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a9ebe557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9ebe5570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9ebe5570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9ebe5570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9ebe5570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a9ebe5570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a9ebe5570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9ebe5570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9ebe5570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a9ebe5570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a9ebe5570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f4dbf5c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f4dbf5c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9ebe5570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9ebe5570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9ebe5570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9ebe5570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9ebe5570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9ebe5570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a9ebe5570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a9ebe5570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a9ebe557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a9ebe557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a9ebe5570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a9ebe5570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9ebe5570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9ebe5570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9ebe5570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9ebe5570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9d2e4b1d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9d2e4b1d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9ebe5570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9ebe5570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3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3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jp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jpg"/><Relationship Id="rId4" Type="http://schemas.openxmlformats.org/officeDocument/2006/relationships/image" Target="../media/image4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.jpg"/><Relationship Id="rId4" Type="http://schemas.openxmlformats.org/officeDocument/2006/relationships/image" Target="../media/image41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.jpg"/><Relationship Id="rId4" Type="http://schemas.openxmlformats.org/officeDocument/2006/relationships/image" Target="../media/image41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42.png"/><Relationship Id="rId4" Type="http://schemas.openxmlformats.org/officeDocument/2006/relationships/image" Target="../media/image1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.jpg"/><Relationship Id="rId4" Type="http://schemas.openxmlformats.org/officeDocument/2006/relationships/image" Target="../media/image4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.jp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.jp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.jpg"/><Relationship Id="rId4" Type="http://schemas.openxmlformats.org/officeDocument/2006/relationships/image" Target="../media/image43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.jp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.jp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.jp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1.jp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1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.jp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not have realized you are helping Google label class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237" y="2149175"/>
            <a:ext cx="2017525" cy="2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p11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 three different Logistic Regression curves with different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measure which is the best fit?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9" name="Google Shape;1099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0" name="Google Shape;1100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in Linear Regression we seek to minimize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0" name="Google Shape;111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11" name="Google Shape;111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738450"/>
            <a:ext cx="5680400" cy="2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13"/>
          <p:cNvSpPr/>
          <p:nvPr/>
        </p:nvSpPr>
        <p:spPr>
          <a:xfrm>
            <a:off x="2989475" y="456887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3"/>
          <p:cNvSpPr/>
          <p:nvPr/>
        </p:nvSpPr>
        <p:spPr>
          <a:xfrm>
            <a:off x="4162450" y="3751500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3"/>
          <p:cNvSpPr/>
          <p:nvPr/>
        </p:nvSpPr>
        <p:spPr>
          <a:xfrm>
            <a:off x="5969850" y="29194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3"/>
          <p:cNvSpPr/>
          <p:nvPr/>
        </p:nvSpPr>
        <p:spPr>
          <a:xfrm>
            <a:off x="5552175" y="39987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7" name="Google Shape;1117;p113"/>
          <p:cNvCxnSpPr/>
          <p:nvPr/>
        </p:nvCxnSpPr>
        <p:spPr>
          <a:xfrm flipH="1" rot="10800000">
            <a:off x="2592075" y="2885500"/>
            <a:ext cx="4899600" cy="1856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113"/>
          <p:cNvCxnSpPr>
            <a:stCxn id="1114" idx="4"/>
          </p:cNvCxnSpPr>
          <p:nvPr/>
        </p:nvCxnSpPr>
        <p:spPr>
          <a:xfrm flipH="1">
            <a:off x="4213150" y="3855300"/>
            <a:ext cx="1200" cy="276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113"/>
          <p:cNvCxnSpPr>
            <a:stCxn id="1115" idx="4"/>
          </p:cNvCxnSpPr>
          <p:nvPr/>
        </p:nvCxnSpPr>
        <p:spPr>
          <a:xfrm flipH="1">
            <a:off x="6015150" y="3023225"/>
            <a:ext cx="6600" cy="417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113"/>
          <p:cNvCxnSpPr>
            <a:stCxn id="1116" idx="0"/>
          </p:cNvCxnSpPr>
          <p:nvPr/>
        </p:nvCxnSpPr>
        <p:spPr>
          <a:xfrm flipH="1" rot="10800000">
            <a:off x="5604075" y="3621625"/>
            <a:ext cx="9000" cy="3771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p11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Unfortunately, even in log odds targets are at infinity, making RSS unfeasible.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114"/>
          <p:cNvCxnSpPr/>
          <p:nvPr/>
        </p:nvCxnSpPr>
        <p:spPr>
          <a:xfrm>
            <a:off x="4117764" y="2426818"/>
            <a:ext cx="0" cy="256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14"/>
          <p:cNvCxnSpPr/>
          <p:nvPr/>
        </p:nvCxnSpPr>
        <p:spPr>
          <a:xfrm rot="10800000">
            <a:off x="4117625" y="3709460"/>
            <a:ext cx="417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114"/>
          <p:cNvSpPr txBox="1"/>
          <p:nvPr/>
        </p:nvSpPr>
        <p:spPr>
          <a:xfrm>
            <a:off x="3925800" y="354277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32" name="Google Shape;1132;p114"/>
          <p:cNvSpPr txBox="1"/>
          <p:nvPr/>
        </p:nvSpPr>
        <p:spPr>
          <a:xfrm>
            <a:off x="3842060" y="209448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114"/>
          <p:cNvSpPr txBox="1"/>
          <p:nvPr/>
        </p:nvSpPr>
        <p:spPr>
          <a:xfrm>
            <a:off x="3267978" y="4760931"/>
            <a:ext cx="813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4" name="Google Shape;1134;p114"/>
          <p:cNvSpPr txBox="1"/>
          <p:nvPr/>
        </p:nvSpPr>
        <p:spPr>
          <a:xfrm>
            <a:off x="3161938" y="4760931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114"/>
          <p:cNvSpPr/>
          <p:nvPr/>
        </p:nvSpPr>
        <p:spPr>
          <a:xfrm>
            <a:off x="654663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4"/>
          <p:cNvSpPr/>
          <p:nvPr/>
        </p:nvSpPr>
        <p:spPr>
          <a:xfrm>
            <a:off x="693164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4"/>
          <p:cNvSpPr/>
          <p:nvPr/>
        </p:nvSpPr>
        <p:spPr>
          <a:xfrm>
            <a:off x="725606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4"/>
          <p:cNvSpPr/>
          <p:nvPr/>
        </p:nvSpPr>
        <p:spPr>
          <a:xfrm>
            <a:off x="761077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14"/>
          <p:cNvSpPr/>
          <p:nvPr/>
        </p:nvSpPr>
        <p:spPr>
          <a:xfrm>
            <a:off x="418112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4"/>
          <p:cNvSpPr/>
          <p:nvPr/>
        </p:nvSpPr>
        <p:spPr>
          <a:xfrm>
            <a:off x="454593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14"/>
          <p:cNvSpPr/>
          <p:nvPr/>
        </p:nvSpPr>
        <p:spPr>
          <a:xfrm>
            <a:off x="494609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14"/>
          <p:cNvSpPr/>
          <p:nvPr/>
        </p:nvSpPr>
        <p:spPr>
          <a:xfrm>
            <a:off x="527050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14"/>
          <p:cNvSpPr/>
          <p:nvPr/>
        </p:nvSpPr>
        <p:spPr>
          <a:xfrm>
            <a:off x="555958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4" name="Google Shape;1144;p114"/>
          <p:cNvCxnSpPr/>
          <p:nvPr/>
        </p:nvCxnSpPr>
        <p:spPr>
          <a:xfrm flipH="1" rot="10800000">
            <a:off x="4158164" y="2335719"/>
            <a:ext cx="3746700" cy="2484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45" name="Google Shape;114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377" y="3428987"/>
            <a:ext cx="1895173" cy="560919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11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2" name="Google Shape;1152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3" name="Google Shape;1153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4" name="Google Shape;1154;p11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11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11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57" name="Google Shape;1157;p11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8" name="Google Shape;1158;p11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11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0" name="Google Shape;1160;p11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1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1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1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9" name="Google Shape;1169;p11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70" name="Google Shape;117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1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1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16"/>
          <p:cNvPicPr preferRelativeResize="0"/>
          <p:nvPr/>
        </p:nvPicPr>
        <p:blipFill rotWithShape="1">
          <a:blip r:embed="rId4">
            <a:alphaModFix/>
          </a:blip>
          <a:srcRect b="83290" l="0" r="0" t="0"/>
          <a:stretch/>
        </p:blipFill>
        <p:spPr>
          <a:xfrm>
            <a:off x="3251300" y="2384625"/>
            <a:ext cx="2641401" cy="8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11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17"/>
          <p:cNvPicPr preferRelativeResize="0"/>
          <p:nvPr/>
        </p:nvPicPr>
        <p:blipFill rotWithShape="1">
          <a:blip r:embed="rId4">
            <a:alphaModFix/>
          </a:blip>
          <a:srcRect b="70188" l="0" r="0" t="0"/>
          <a:stretch/>
        </p:blipFill>
        <p:spPr>
          <a:xfrm>
            <a:off x="3251300" y="2384625"/>
            <a:ext cx="2641401" cy="15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5" name="Google Shape;1195;p11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6" name="Google Shape;1196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7" name="Google Shape;1197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18"/>
          <p:cNvPicPr preferRelativeResize="0"/>
          <p:nvPr/>
        </p:nvPicPr>
        <p:blipFill rotWithShape="1">
          <a:blip r:embed="rId4">
            <a:alphaModFix/>
          </a:blip>
          <a:srcRect b="56574" l="0" r="0" t="0"/>
          <a:stretch/>
        </p:blipFill>
        <p:spPr>
          <a:xfrm>
            <a:off x="3251300" y="2384625"/>
            <a:ext cx="2641401" cy="223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11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19"/>
          <p:cNvPicPr preferRelativeResize="0"/>
          <p:nvPr/>
        </p:nvPicPr>
        <p:blipFill rotWithShape="1">
          <a:blip r:embed="rId4">
            <a:alphaModFix/>
          </a:blip>
          <a:srcRect b="56574" l="0" r="0" t="31220"/>
          <a:stretch/>
        </p:blipFill>
        <p:spPr>
          <a:xfrm>
            <a:off x="3333050" y="2257839"/>
            <a:ext cx="2641401" cy="62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3" name="Google Shape;1213;p12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4" name="Google Shape;1214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5" name="Google Shape;1215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20"/>
          <p:cNvPicPr preferRelativeResize="0"/>
          <p:nvPr/>
        </p:nvPicPr>
        <p:blipFill rotWithShape="1">
          <a:blip r:embed="rId4">
            <a:alphaModFix/>
          </a:blip>
          <a:srcRect b="42370" l="0" r="0" t="31221"/>
          <a:stretch/>
        </p:blipFill>
        <p:spPr>
          <a:xfrm>
            <a:off x="3333050" y="2257863"/>
            <a:ext cx="2641401" cy="13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2" name="Google Shape;1222;p12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21"/>
          <p:cNvPicPr preferRelativeResize="0"/>
          <p:nvPr/>
        </p:nvPicPr>
        <p:blipFill rotWithShape="1">
          <a:blip r:embed="rId4">
            <a:alphaModFix/>
          </a:blip>
          <a:srcRect b="31221" l="0" r="0" t="31221"/>
          <a:stretch/>
        </p:blipFill>
        <p:spPr>
          <a:xfrm>
            <a:off x="3333050" y="2257880"/>
            <a:ext cx="2641401" cy="19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any continuous target can be converted into categories through discretization.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House Price $0-100k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House Price $100k-200k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House Price &lt;$200k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12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22"/>
          <p:cNvPicPr preferRelativeResize="0"/>
          <p:nvPr/>
        </p:nvPicPr>
        <p:blipFill rotWithShape="1">
          <a:blip r:embed="rId4">
            <a:alphaModFix/>
          </a:blip>
          <a:srcRect b="18662" l="0" r="0" t="31221"/>
          <a:stretch/>
        </p:blipFill>
        <p:spPr>
          <a:xfrm>
            <a:off x="3333050" y="2257873"/>
            <a:ext cx="2641401" cy="2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0" name="Google Shape;1240;p12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1" name="Google Shape;1241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2" name="Google Shape;1242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23"/>
          <p:cNvPicPr preferRelativeResize="0"/>
          <p:nvPr/>
        </p:nvPicPr>
        <p:blipFill rotWithShape="1">
          <a:blip r:embed="rId4">
            <a:alphaModFix/>
          </a:blip>
          <a:srcRect b="0" l="0" r="0" t="46056"/>
          <a:stretch/>
        </p:blipFill>
        <p:spPr>
          <a:xfrm>
            <a:off x="3333050" y="2257875"/>
            <a:ext cx="2641401" cy="27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Google Shape;1249;p12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0" name="Google Shape;1250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1" name="Google Shape;1251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24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3333050" y="2939999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25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12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now able to convert ln(odds) into a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12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12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12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12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12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65" name="Google Shape;1265;p12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2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2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2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2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2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2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2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2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7" name="Google Shape;1277;p12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278" name="Google Shape;127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26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2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explore the intuition behind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7" name="Google Shape;1287;p12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8" name="Google Shape;1288;p12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9" name="Google Shape;1289;p12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2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2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3" name="Google Shape;1293;p12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4" name="Google Shape;1294;p12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12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2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2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2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2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2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2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4" name="Google Shape;1304;p12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05" name="Google Shape;1305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26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12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3" name="Google Shape;1313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14" name="Google Shape;1314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5" name="Google Shape;1315;p12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12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12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18" name="Google Shape;1318;p12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12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0" name="Google Shape;1320;p12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12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2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2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0" name="Google Shape;1330;p12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31" name="Google Shape;1331;p127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12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this line has a form on the probability y-axis.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8" name="Google Shape;133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39" name="Google Shape;133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0" name="Google Shape;1340;p12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12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12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43" name="Google Shape;1343;p12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4" name="Google Shape;1344;p12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5" name="Google Shape;1345;p12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12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2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2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2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2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12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56" name="Google Shape;1356;p128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5" y="2436744"/>
            <a:ext cx="4574000" cy="24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3" name="Google Shape;1363;p12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4" name="Google Shape;1364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5" name="Google Shape;1365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6" name="Google Shape;1366;p12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12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8" name="Google Shape;1368;p12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69" name="Google Shape;1369;p12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0" name="Google Shape;1370;p12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12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12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2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2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2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2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1" name="Google Shape;1381;p129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82" name="Google Shape;1382;p129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13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9" name="Google Shape;1389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0" name="Google Shape;1390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1" name="Google Shape;1391;p130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130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130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94" name="Google Shape;1394;p130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130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130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130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30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30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30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30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30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0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5" name="Google Shape;1405;p130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06" name="Google Shape;1406;p130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0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0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30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0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30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30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30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0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30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7" name="Google Shape;1417;p130"/>
          <p:cNvCxnSpPr>
            <a:stCxn id="1404" idx="0"/>
            <a:endCxn id="141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8" name="Google Shape;1418;p130"/>
          <p:cNvCxnSpPr>
            <a:stCxn id="1403" idx="0"/>
            <a:endCxn id="140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9" name="Google Shape;1419;p130"/>
          <p:cNvCxnSpPr>
            <a:stCxn id="1402" idx="0"/>
            <a:endCxn id="140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0" name="Google Shape;1420;p130"/>
          <p:cNvCxnSpPr>
            <a:stCxn id="1401" idx="0"/>
            <a:endCxn id="140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1" name="Google Shape;1421;p130"/>
          <p:cNvCxnSpPr>
            <a:stCxn id="1397" idx="4"/>
            <a:endCxn id="141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2" name="Google Shape;1422;p130"/>
          <p:cNvCxnSpPr>
            <a:stCxn id="1398" idx="4"/>
            <a:endCxn id="141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3" name="Google Shape;1423;p130"/>
          <p:cNvCxnSpPr>
            <a:endCxn id="141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4" name="Google Shape;1424;p130"/>
          <p:cNvCxnSpPr>
            <a:stCxn id="1400" idx="0"/>
            <a:endCxn id="140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30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26" name="Google Shape;1426;p130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2" name="Google Shape;1432;p13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log odds for the projected points on this line.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3" name="Google Shape;1433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4" name="Google Shape;1434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5" name="Google Shape;1435;p131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31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131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38" name="Google Shape;1438;p131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131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131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131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31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31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31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31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31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31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9" name="Google Shape;1449;p131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50" name="Google Shape;1450;p131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31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31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31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31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31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31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31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31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31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1" name="Google Shape;1461;p131"/>
          <p:cNvCxnSpPr>
            <a:stCxn id="1448" idx="0"/>
            <a:endCxn id="1454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2" name="Google Shape;1462;p131"/>
          <p:cNvCxnSpPr>
            <a:stCxn id="1447" idx="0"/>
            <a:endCxn id="1453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3" name="Google Shape;1463;p131"/>
          <p:cNvCxnSpPr>
            <a:stCxn id="1446" idx="0"/>
            <a:endCxn id="1452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4" name="Google Shape;1464;p131"/>
          <p:cNvCxnSpPr>
            <a:stCxn id="1445" idx="0"/>
            <a:endCxn id="1451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5" name="Google Shape;1465;p131"/>
          <p:cNvCxnSpPr>
            <a:stCxn id="1441" idx="4"/>
            <a:endCxn id="1455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6" name="Google Shape;1466;p131"/>
          <p:cNvCxnSpPr>
            <a:stCxn id="1442" idx="4"/>
            <a:endCxn id="1456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7" name="Google Shape;1467;p131"/>
          <p:cNvCxnSpPr>
            <a:endCxn id="1460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8" name="Google Shape;1468;p131"/>
          <p:cNvCxnSpPr>
            <a:stCxn id="1444" idx="0"/>
            <a:endCxn id="1450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p131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70" name="Google Shape;1470;p131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1" name="Google Shape;1471;p131"/>
          <p:cNvCxnSpPr>
            <a:stCxn id="1455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131"/>
          <p:cNvCxnSpPr>
            <a:stCxn id="1456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131"/>
          <p:cNvCxnSpPr>
            <a:stCxn id="1460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131"/>
          <p:cNvCxnSpPr>
            <a:stCxn id="1459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131"/>
          <p:cNvCxnSpPr>
            <a:stCxn id="1454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131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131"/>
          <p:cNvCxnSpPr>
            <a:stCxn id="1452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131"/>
          <p:cNvCxnSpPr>
            <a:stCxn id="1451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131"/>
          <p:cNvCxnSpPr>
            <a:stCxn id="1450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" name="Google Shape;146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5" name="Google Shape;1485;p13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6" name="Google Shape;1486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87" name="Google Shape;1487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8" name="Google Shape;1488;p132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132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0" name="Google Shape;1490;p132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91" name="Google Shape;1491;p132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2" name="Google Shape;1492;p132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3" name="Google Shape;1493;p132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4" name="Google Shape;1494;p132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32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32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32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2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2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32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2" name="Google Shape;1502;p132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03" name="Google Shape;1503;p132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32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32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32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32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32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32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32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32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32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4" name="Google Shape;1514;p132"/>
          <p:cNvCxnSpPr>
            <a:stCxn id="1501" idx="0"/>
            <a:endCxn id="1507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5" name="Google Shape;1515;p132"/>
          <p:cNvCxnSpPr>
            <a:stCxn id="1500" idx="0"/>
            <a:endCxn id="1506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132"/>
          <p:cNvCxnSpPr>
            <a:stCxn id="1499" idx="0"/>
            <a:endCxn id="1505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7" name="Google Shape;1517;p132"/>
          <p:cNvCxnSpPr>
            <a:stCxn id="1498" idx="0"/>
            <a:endCxn id="1504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132"/>
          <p:cNvCxnSpPr>
            <a:stCxn id="1494" idx="4"/>
            <a:endCxn id="1508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132"/>
          <p:cNvCxnSpPr>
            <a:stCxn id="1495" idx="4"/>
            <a:endCxn id="1509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0" name="Google Shape;1520;p132"/>
          <p:cNvCxnSpPr>
            <a:endCxn id="1513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1" name="Google Shape;1521;p132"/>
          <p:cNvCxnSpPr>
            <a:stCxn id="1497" idx="0"/>
            <a:endCxn id="1503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132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23" name="Google Shape;1523;p132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132"/>
          <p:cNvCxnSpPr>
            <a:stCxn id="1508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132"/>
          <p:cNvCxnSpPr>
            <a:stCxn id="1509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132"/>
          <p:cNvCxnSpPr>
            <a:stCxn id="1513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132"/>
          <p:cNvCxnSpPr>
            <a:stCxn id="1512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132"/>
          <p:cNvCxnSpPr>
            <a:stCxn id="1507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132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132"/>
          <p:cNvCxnSpPr>
            <a:stCxn id="1505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132"/>
          <p:cNvCxnSpPr>
            <a:stCxn id="1504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132"/>
          <p:cNvCxnSpPr>
            <a:stCxn id="1503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33" name="Google Shape;1533;p132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3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2" name="Google Shape;1542;p133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p133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133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545" name="Google Shape;1545;p133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133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33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133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3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3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3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3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3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3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6" name="Google Shape;1556;p133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57" name="Google Shape;1557;p133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3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33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33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33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33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33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33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33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3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8" name="Google Shape;1568;p133"/>
          <p:cNvCxnSpPr>
            <a:stCxn id="1555" idx="0"/>
            <a:endCxn id="156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69" name="Google Shape;1569;p133"/>
          <p:cNvCxnSpPr>
            <a:stCxn id="1554" idx="0"/>
            <a:endCxn id="156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0" name="Google Shape;1570;p133"/>
          <p:cNvCxnSpPr>
            <a:stCxn id="1553" idx="0"/>
            <a:endCxn id="155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133"/>
          <p:cNvCxnSpPr>
            <a:stCxn id="1552" idx="0"/>
            <a:endCxn id="155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2" name="Google Shape;1572;p133"/>
          <p:cNvCxnSpPr>
            <a:stCxn id="1548" idx="4"/>
            <a:endCxn id="156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3" name="Google Shape;1573;p133"/>
          <p:cNvCxnSpPr>
            <a:stCxn id="1549" idx="4"/>
            <a:endCxn id="156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4" name="Google Shape;1574;p133"/>
          <p:cNvCxnSpPr>
            <a:endCxn id="156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5" name="Google Shape;1575;p133"/>
          <p:cNvCxnSpPr>
            <a:stCxn id="1551" idx="0"/>
            <a:endCxn id="155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133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77" name="Google Shape;1577;p133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8" name="Google Shape;1578;p133"/>
          <p:cNvCxnSpPr>
            <a:stCxn id="1562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133"/>
          <p:cNvCxnSpPr>
            <a:stCxn id="1563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133"/>
          <p:cNvCxnSpPr>
            <a:stCxn id="1567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133"/>
          <p:cNvCxnSpPr>
            <a:stCxn id="1566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133"/>
          <p:cNvCxnSpPr>
            <a:stCxn id="1561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p133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133"/>
          <p:cNvCxnSpPr>
            <a:stCxn id="1559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33"/>
          <p:cNvCxnSpPr>
            <a:stCxn id="1558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133"/>
          <p:cNvCxnSpPr>
            <a:stCxn id="1557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87" name="Google Shape;1587;p133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8" name="Google Shape;1588;p133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9" name="Google Shape;1589;p133"/>
          <p:cNvCxnSpPr>
            <a:stCxn id="1577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13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7" name="Google Shape;1597;p13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8" name="Google Shape;1598;p13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9" name="Google Shape;1599;p134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134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134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02" name="Google Shape;1602;p134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3" name="Google Shape;1603;p134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4" name="Google Shape;1604;p134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5" name="Google Shape;1605;p134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4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4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4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4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4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4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3" name="Google Shape;1613;p134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14" name="Google Shape;1614;p134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34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34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34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34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34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34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34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34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34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5" name="Google Shape;1625;p134"/>
          <p:cNvCxnSpPr>
            <a:stCxn id="1612" idx="0"/>
            <a:endCxn id="1618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6" name="Google Shape;1626;p134"/>
          <p:cNvCxnSpPr>
            <a:stCxn id="1611" idx="0"/>
            <a:endCxn id="1617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7" name="Google Shape;1627;p134"/>
          <p:cNvCxnSpPr>
            <a:stCxn id="1610" idx="0"/>
            <a:endCxn id="1616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8" name="Google Shape;1628;p134"/>
          <p:cNvCxnSpPr>
            <a:stCxn id="1609" idx="0"/>
            <a:endCxn id="1615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9" name="Google Shape;1629;p134"/>
          <p:cNvCxnSpPr>
            <a:stCxn id="1605" idx="4"/>
            <a:endCxn id="1619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0" name="Google Shape;1630;p134"/>
          <p:cNvCxnSpPr>
            <a:stCxn id="1606" idx="4"/>
            <a:endCxn id="1620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1" name="Google Shape;1631;p134"/>
          <p:cNvCxnSpPr>
            <a:endCxn id="1624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2" name="Google Shape;1632;p134"/>
          <p:cNvCxnSpPr>
            <a:stCxn id="1608" idx="0"/>
            <a:endCxn id="1614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34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34" name="Google Shape;1634;p134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5" name="Google Shape;1635;p134"/>
          <p:cNvCxnSpPr>
            <a:stCxn id="1619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34"/>
          <p:cNvCxnSpPr>
            <a:stCxn id="1620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134"/>
          <p:cNvCxnSpPr>
            <a:stCxn id="1624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134"/>
          <p:cNvCxnSpPr>
            <a:stCxn id="1623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134"/>
          <p:cNvCxnSpPr>
            <a:stCxn id="1618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34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34"/>
          <p:cNvCxnSpPr>
            <a:stCxn id="1616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34"/>
          <p:cNvCxnSpPr>
            <a:stCxn id="1615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134"/>
          <p:cNvCxnSpPr>
            <a:stCxn id="1614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44" name="Google Shape;1644;p134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5" name="Google Shape;1645;p134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6" name="Google Shape;1646;p134"/>
          <p:cNvCxnSpPr>
            <a:stCxn id="1634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3" name="Google Shape;1653;p13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4" name="Google Shape;1654;p13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5" name="Google Shape;1655;p13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6" name="Google Shape;1656;p13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3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3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59" name="Google Shape;1659;p13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0" name="Google Shape;1660;p13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1" name="Google Shape;1661;p13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3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0" name="Google Shape;1670;p13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71" name="Google Shape;1671;p135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35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35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35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35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3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35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35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2" name="Google Shape;1682;p135"/>
          <p:cNvCxnSpPr>
            <a:stCxn id="1669" idx="0"/>
            <a:endCxn id="167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3" name="Google Shape;1683;p135"/>
          <p:cNvCxnSpPr>
            <a:stCxn id="1668" idx="0"/>
            <a:endCxn id="1674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4" name="Google Shape;1684;p135"/>
          <p:cNvCxnSpPr>
            <a:stCxn id="1667" idx="0"/>
            <a:endCxn id="1673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5" name="Google Shape;1685;p135"/>
          <p:cNvCxnSpPr>
            <a:stCxn id="1666" idx="0"/>
            <a:endCxn id="1672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6" name="Google Shape;1686;p135"/>
          <p:cNvCxnSpPr>
            <a:stCxn id="1662" idx="4"/>
            <a:endCxn id="1676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7" name="Google Shape;1687;p135"/>
          <p:cNvCxnSpPr>
            <a:stCxn id="1663" idx="4"/>
            <a:endCxn id="1677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8" name="Google Shape;1688;p135"/>
          <p:cNvCxnSpPr>
            <a:endCxn id="1681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9" name="Google Shape;1689;p135"/>
          <p:cNvCxnSpPr>
            <a:stCxn id="1665" idx="0"/>
            <a:endCxn id="1671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135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91" name="Google Shape;1691;p135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2" name="Google Shape;1692;p135"/>
          <p:cNvCxnSpPr>
            <a:stCxn id="1676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135"/>
          <p:cNvCxnSpPr>
            <a:stCxn id="1677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4" name="Google Shape;1694;p135"/>
          <p:cNvCxnSpPr>
            <a:stCxn id="1681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5" name="Google Shape;1695;p135"/>
          <p:cNvCxnSpPr>
            <a:stCxn id="1680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6" name="Google Shape;1696;p135"/>
          <p:cNvCxnSpPr>
            <a:stCxn id="1675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7" name="Google Shape;1697;p135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135"/>
          <p:cNvCxnSpPr>
            <a:stCxn id="1673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35"/>
          <p:cNvCxnSpPr>
            <a:stCxn id="1672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135"/>
          <p:cNvCxnSpPr>
            <a:stCxn id="1671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01" name="Google Shape;1701;p135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2" name="Google Shape;1702;p135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3" name="Google Shape;1703;p135"/>
          <p:cNvCxnSpPr>
            <a:stCxn id="1691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4" name="Google Shape;1704;p135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5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35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35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35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35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35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35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8" name="Google Shape;1718;p13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9" name="Google Shape;1719;p13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0" name="Google Shape;1720;p13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p13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13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13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24" name="Google Shape;1724;p13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5" name="Google Shape;1725;p13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6" name="Google Shape;1726;p13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7" name="Google Shape;1727;p13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5" name="Google Shape;1735;p13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736" name="Google Shape;1736;p136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36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36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36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36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36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36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3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36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36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7" name="Google Shape;1747;p136"/>
          <p:cNvCxnSpPr>
            <a:stCxn id="1734" idx="0"/>
            <a:endCxn id="174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8" name="Google Shape;1748;p136"/>
          <p:cNvCxnSpPr>
            <a:stCxn id="1733" idx="0"/>
            <a:endCxn id="173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9" name="Google Shape;1749;p136"/>
          <p:cNvCxnSpPr>
            <a:stCxn id="1732" idx="0"/>
            <a:endCxn id="173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0" name="Google Shape;1750;p136"/>
          <p:cNvCxnSpPr>
            <a:stCxn id="1731" idx="0"/>
            <a:endCxn id="173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1" name="Google Shape;1751;p136"/>
          <p:cNvCxnSpPr>
            <a:stCxn id="1727" idx="4"/>
            <a:endCxn id="174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2" name="Google Shape;1752;p136"/>
          <p:cNvCxnSpPr>
            <a:stCxn id="1728" idx="4"/>
            <a:endCxn id="174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3" name="Google Shape;1753;p136"/>
          <p:cNvCxnSpPr>
            <a:endCxn id="174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4" name="Google Shape;1754;p136"/>
          <p:cNvCxnSpPr>
            <a:stCxn id="1730" idx="0"/>
            <a:endCxn id="173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36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56" name="Google Shape;1756;p136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7" name="Google Shape;1757;p136"/>
          <p:cNvCxnSpPr>
            <a:stCxn id="1741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p136"/>
          <p:cNvCxnSpPr>
            <a:stCxn id="1742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9" name="Google Shape;1759;p136"/>
          <p:cNvCxnSpPr>
            <a:stCxn id="1746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136"/>
          <p:cNvCxnSpPr>
            <a:stCxn id="1745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1" name="Google Shape;1761;p136"/>
          <p:cNvCxnSpPr>
            <a:stCxn id="1740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136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136"/>
          <p:cNvCxnSpPr>
            <a:stCxn id="1738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4" name="Google Shape;1764;p136"/>
          <p:cNvCxnSpPr>
            <a:stCxn id="1737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136"/>
          <p:cNvCxnSpPr>
            <a:stCxn id="1736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66" name="Google Shape;1766;p136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7" name="Google Shape;1767;p136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8" name="Google Shape;1768;p136"/>
          <p:cNvCxnSpPr>
            <a:stCxn id="1756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9" name="Google Shape;1769;p136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6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36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36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36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36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36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36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" name="Google Shape;178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3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3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3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37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37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37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37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37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7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7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7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3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Product of probabilities of belonging to class 1.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3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3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38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38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38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38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38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38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38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38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13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...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8" name="Google Shape;1818;p13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9" name="Google Shape;1819;p13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39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39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39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39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39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39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39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39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39"/>
          <p:cNvSpPr/>
          <p:nvPr/>
        </p:nvSpPr>
        <p:spPr>
          <a:xfrm rot="2257731">
            <a:off x="4037100" y="2300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9" name="Google Shape;1829;p139"/>
          <p:cNvCxnSpPr>
            <a:stCxn id="1827" idx="2"/>
          </p:cNvCxnSpPr>
          <p:nvPr/>
        </p:nvCxnSpPr>
        <p:spPr>
          <a:xfrm flipH="1">
            <a:off x="1388248" y="2597410"/>
            <a:ext cx="3054000" cy="93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6" name="Google Shape;1836;p14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7" name="Google Shape;1837;p14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8" name="Google Shape;1838;p14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40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40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40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40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40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40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40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40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40"/>
          <p:cNvSpPr/>
          <p:nvPr/>
        </p:nvSpPr>
        <p:spPr>
          <a:xfrm rot="2257731">
            <a:off x="3617100" y="2559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8" name="Google Shape;1848;p140"/>
          <p:cNvCxnSpPr>
            <a:stCxn id="1845" idx="6"/>
          </p:cNvCxnSpPr>
          <p:nvPr/>
        </p:nvCxnSpPr>
        <p:spPr>
          <a:xfrm rot="10800000">
            <a:off x="1382773" y="2851889"/>
            <a:ext cx="2722200" cy="4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4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6" name="Google Shape;1856;p14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7" name="Google Shape;1857;p14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41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41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41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41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41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41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41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41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41"/>
          <p:cNvSpPr/>
          <p:nvPr/>
        </p:nvSpPr>
        <p:spPr>
          <a:xfrm rot="2257731">
            <a:off x="3420300" y="280760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7" name="Google Shape;1867;p141"/>
          <p:cNvCxnSpPr>
            <a:stCxn id="1862" idx="2"/>
          </p:cNvCxnSpPr>
          <p:nvPr/>
        </p:nvCxnSpPr>
        <p:spPr>
          <a:xfrm rot="10800000">
            <a:off x="1364347" y="3308866"/>
            <a:ext cx="22584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141"/>
          <p:cNvCxnSpPr/>
          <p:nvPr/>
        </p:nvCxnSpPr>
        <p:spPr>
          <a:xfrm rot="10800000">
            <a:off x="1364497" y="3105616"/>
            <a:ext cx="2386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69" name="Google Shape;1869;p141"/>
          <p:cNvSpPr/>
          <p:nvPr/>
        </p:nvSpPr>
        <p:spPr>
          <a:xfrm rot="2257731">
            <a:off x="3255775" y="30445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 -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-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 -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reports back prediction of Class 1, image is a street.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3" name="Google Shape;153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" name="Google Shape;154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6" name="Google Shape;1876;p142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(1-p)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7" name="Google Shape;1877;p14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8" name="Google Shape;1878;p14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42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42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42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42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42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42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42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42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7" name="Google Shape;1887;p142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88" name="Google Shape;1888;p142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5" name="Google Shape;1895;p143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6" name="Google Shape;1896;p14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7" name="Google Shape;1897;p14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43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43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43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43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43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43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43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43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6" name="Google Shape;1906;p143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07" name="Google Shape;1907;p143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44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(1-0.2) × (1-0.08) × (1-0.02)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5" name="Google Shape;1915;p14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6" name="Google Shape;1916;p14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44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44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44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44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44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44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44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44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44"/>
          <p:cNvSpPr/>
          <p:nvPr/>
        </p:nvSpPr>
        <p:spPr>
          <a:xfrm rot="2257731">
            <a:off x="2533300" y="38420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44"/>
          <p:cNvSpPr/>
          <p:nvPr/>
        </p:nvSpPr>
        <p:spPr>
          <a:xfrm rot="3245682">
            <a:off x="2016047" y="39840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44"/>
          <p:cNvSpPr/>
          <p:nvPr/>
        </p:nvSpPr>
        <p:spPr>
          <a:xfrm rot="3245682">
            <a:off x="1425897" y="40785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4" name="Google Shape;1934;p145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0.129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5" name="Google Shape;1935;p14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6" name="Google Shape;1936;p14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145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45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45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45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45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45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45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45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45"/>
          <p:cNvSpPr/>
          <p:nvPr/>
        </p:nvSpPr>
        <p:spPr>
          <a:xfrm rot="-2326996">
            <a:off x="3082028" y="1735079"/>
            <a:ext cx="434882" cy="2355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2" name="Google Shape;1952;p146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in practice we actually maximize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likelihoods. (e.g. ln(0.9)×ln(0.8)×…)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3" name="Google Shape;1953;p14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4" name="Google Shape;1954;p14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46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46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46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46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46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46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46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46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Google Shape;196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9" name="Google Shape;1969;p14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set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that will maximize these log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0" name="Google Shape;1970;p14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1" name="Google Shape;1971;p14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2" name="Google Shape;1972;p14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14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14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75" name="Google Shape;1975;p14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4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4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4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4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4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4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4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4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4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6" name="Google Shape;1986;p14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987" name="Google Shape;1987;p147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47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47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47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47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47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47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4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47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47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8" name="Google Shape;1998;p147"/>
          <p:cNvCxnSpPr>
            <a:stCxn id="1985" idx="0"/>
            <a:endCxn id="199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9" name="Google Shape;1999;p147"/>
          <p:cNvCxnSpPr>
            <a:stCxn id="1984" idx="0"/>
            <a:endCxn id="199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0" name="Google Shape;2000;p147"/>
          <p:cNvCxnSpPr>
            <a:stCxn id="1983" idx="0"/>
            <a:endCxn id="198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1" name="Google Shape;2001;p147"/>
          <p:cNvCxnSpPr>
            <a:stCxn id="1982" idx="0"/>
            <a:endCxn id="198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47"/>
          <p:cNvCxnSpPr>
            <a:stCxn id="1978" idx="4"/>
            <a:endCxn id="199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3" name="Google Shape;2003;p147"/>
          <p:cNvCxnSpPr>
            <a:stCxn id="1979" idx="4"/>
            <a:endCxn id="199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4" name="Google Shape;2004;p147"/>
          <p:cNvCxnSpPr>
            <a:endCxn id="199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5" name="Google Shape;2005;p147"/>
          <p:cNvCxnSpPr>
            <a:stCxn id="1981" idx="0"/>
            <a:endCxn id="198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47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07" name="Google Shape;2007;p147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47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47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47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47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47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47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47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1" name="Google Shape;2021;p14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values in log odds terms that creates 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2" name="Google Shape;2022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3" name="Google Shape;2023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4" name="Google Shape;2024;p14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5" name="Google Shape;2025;p14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6" name="Google Shape;2026;p14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27" name="Google Shape;2027;p14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8" name="Google Shape;2028;p14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4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14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4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4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4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4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4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4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8" name="Google Shape;2038;p14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39" name="Google Shape;2039;p148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48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48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48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48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48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48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4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48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48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0" name="Google Shape;2050;p148"/>
          <p:cNvCxnSpPr>
            <a:stCxn id="2037" idx="0"/>
            <a:endCxn id="2043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48"/>
          <p:cNvCxnSpPr>
            <a:stCxn id="2036" idx="0"/>
            <a:endCxn id="2042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48"/>
          <p:cNvCxnSpPr>
            <a:stCxn id="2035" idx="0"/>
            <a:endCxn id="2041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48"/>
          <p:cNvCxnSpPr>
            <a:stCxn id="2034" idx="0"/>
            <a:endCxn id="2040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48"/>
          <p:cNvCxnSpPr>
            <a:stCxn id="2030" idx="4"/>
            <a:endCxn id="2044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48"/>
          <p:cNvCxnSpPr>
            <a:stCxn id="2031" idx="4"/>
            <a:endCxn id="2045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48"/>
          <p:cNvCxnSpPr>
            <a:endCxn id="2049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7" name="Google Shape;2057;p148"/>
          <p:cNvCxnSpPr>
            <a:stCxn id="2033" idx="0"/>
            <a:endCxn id="2039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8" name="Google Shape;2058;p148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59" name="Google Shape;2059;p148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48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48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48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48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48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48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48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coefficient values in log odds terms that creates maximum likelihood.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4" name="Google Shape;2074;p14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5" name="Google Shape;2075;p14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6" name="Google Shape;2076;p14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14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8" name="Google Shape;2078;p14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79" name="Google Shape;2079;p14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0" name="Google Shape;2080;p14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1" name="Google Shape;2081;p14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14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4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4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4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4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4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4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0" name="Google Shape;2090;p149"/>
          <p:cNvCxnSpPr/>
          <p:nvPr/>
        </p:nvCxnSpPr>
        <p:spPr>
          <a:xfrm flipH="1" rot="10800000">
            <a:off x="5855875" y="2843525"/>
            <a:ext cx="2916000" cy="1195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91" name="Google Shape;2091;p149"/>
          <p:cNvSpPr/>
          <p:nvPr/>
        </p:nvSpPr>
        <p:spPr>
          <a:xfrm>
            <a:off x="5905982" y="39835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49"/>
          <p:cNvSpPr/>
          <p:nvPr/>
        </p:nvSpPr>
        <p:spPr>
          <a:xfrm>
            <a:off x="6155132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49"/>
          <p:cNvSpPr/>
          <p:nvPr/>
        </p:nvSpPr>
        <p:spPr>
          <a:xfrm>
            <a:off x="6428417" y="37948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49"/>
          <p:cNvSpPr/>
          <p:nvPr/>
        </p:nvSpPr>
        <p:spPr>
          <a:xfrm>
            <a:off x="6649967" y="36594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49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49"/>
          <p:cNvSpPr/>
          <p:nvPr/>
        </p:nvSpPr>
        <p:spPr>
          <a:xfrm>
            <a:off x="7521500" y="326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49"/>
          <p:cNvSpPr/>
          <p:nvPr/>
        </p:nvSpPr>
        <p:spPr>
          <a:xfrm>
            <a:off x="7784446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4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49"/>
          <p:cNvSpPr/>
          <p:nvPr/>
        </p:nvSpPr>
        <p:spPr>
          <a:xfrm>
            <a:off x="8248257" y="302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49"/>
          <p:cNvSpPr/>
          <p:nvPr/>
        </p:nvSpPr>
        <p:spPr>
          <a:xfrm>
            <a:off x="8006005" y="31107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2" name="Google Shape;2102;p149"/>
          <p:cNvCxnSpPr>
            <a:stCxn id="2089" idx="0"/>
            <a:endCxn id="209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3" name="Google Shape;2103;p149"/>
          <p:cNvCxnSpPr>
            <a:stCxn id="2088" idx="0"/>
            <a:endCxn id="2094" idx="4"/>
          </p:cNvCxnSpPr>
          <p:nvPr/>
        </p:nvCxnSpPr>
        <p:spPr>
          <a:xfrm rot="10800000">
            <a:off x="6693775" y="3746983"/>
            <a:ext cx="0" cy="690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4" name="Google Shape;2104;p149"/>
          <p:cNvCxnSpPr>
            <a:stCxn id="2087" idx="0"/>
            <a:endCxn id="2093" idx="4"/>
          </p:cNvCxnSpPr>
          <p:nvPr/>
        </p:nvCxnSpPr>
        <p:spPr>
          <a:xfrm rot="10800000">
            <a:off x="6472217" y="3882583"/>
            <a:ext cx="0" cy="554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5" name="Google Shape;2105;p149"/>
          <p:cNvCxnSpPr>
            <a:stCxn id="2086" idx="0"/>
            <a:endCxn id="2092" idx="4"/>
          </p:cNvCxnSpPr>
          <p:nvPr/>
        </p:nvCxnSpPr>
        <p:spPr>
          <a:xfrm rot="10800000">
            <a:off x="6198932" y="3981283"/>
            <a:ext cx="0" cy="456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6" name="Google Shape;2106;p149"/>
          <p:cNvCxnSpPr>
            <a:stCxn id="2082" idx="4"/>
            <a:endCxn id="2096" idx="0"/>
          </p:cNvCxnSpPr>
          <p:nvPr/>
        </p:nvCxnSpPr>
        <p:spPr>
          <a:xfrm>
            <a:off x="7565300" y="2741119"/>
            <a:ext cx="0" cy="522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9"/>
          <p:cNvCxnSpPr>
            <a:stCxn id="2083" idx="4"/>
            <a:endCxn id="2097" idx="0"/>
          </p:cNvCxnSpPr>
          <p:nvPr/>
        </p:nvCxnSpPr>
        <p:spPr>
          <a:xfrm>
            <a:off x="7828246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9"/>
          <p:cNvCxnSpPr>
            <a:stCxn id="2098" idx="4"/>
            <a:endCxn id="2101" idx="0"/>
          </p:cNvCxnSpPr>
          <p:nvPr/>
        </p:nvCxnSpPr>
        <p:spPr>
          <a:xfrm>
            <a:off x="8049805" y="2741119"/>
            <a:ext cx="0" cy="3696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9"/>
          <p:cNvCxnSpPr>
            <a:stCxn id="2085" idx="0"/>
            <a:endCxn id="2091" idx="4"/>
          </p:cNvCxnSpPr>
          <p:nvPr/>
        </p:nvCxnSpPr>
        <p:spPr>
          <a:xfrm rot="10800000">
            <a:off x="5949782" y="4070983"/>
            <a:ext cx="0" cy="366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10" name="Google Shape;2110;p149"/>
          <p:cNvCxnSpPr>
            <a:stCxn id="2100" idx="0"/>
          </p:cNvCxnSpPr>
          <p:nvPr/>
        </p:nvCxnSpPr>
        <p:spPr>
          <a:xfrm rot="10800000">
            <a:off x="8292057" y="2741419"/>
            <a:ext cx="0" cy="281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1" name="Google Shape;2111;p149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49"/>
          <p:cNvSpPr/>
          <p:nvPr/>
        </p:nvSpPr>
        <p:spPr>
          <a:xfrm>
            <a:off x="1268132" y="41654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49"/>
          <p:cNvSpPr/>
          <p:nvPr/>
        </p:nvSpPr>
        <p:spPr>
          <a:xfrm>
            <a:off x="1631857" y="4071095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49"/>
          <p:cNvSpPr/>
          <p:nvPr/>
        </p:nvSpPr>
        <p:spPr>
          <a:xfrm>
            <a:off x="2006107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49"/>
          <p:cNvSpPr/>
          <p:nvPr/>
        </p:nvSpPr>
        <p:spPr>
          <a:xfrm>
            <a:off x="2850375" y="29202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49"/>
          <p:cNvSpPr/>
          <p:nvPr/>
        </p:nvSpPr>
        <p:spPr>
          <a:xfrm>
            <a:off x="3057100" y="27414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49"/>
          <p:cNvSpPr/>
          <p:nvPr/>
        </p:nvSpPr>
        <p:spPr>
          <a:xfrm>
            <a:off x="3378525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49"/>
          <p:cNvSpPr/>
          <p:nvPr/>
        </p:nvSpPr>
        <p:spPr>
          <a:xfrm>
            <a:off x="3724125" y="242609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4" name="Google Shape;2124;p15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are trying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likelihood, we still need something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since the computer’s gradient descent methods can only search for minimums.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5" name="Google Shape;2125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6" name="Google Shape;2126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5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terms of a cost function, we seek to minimize the following (log loss):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3" name="Google Shape;2133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4" name="Google Shape;2134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note our prediction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will be a category, meaning we won’t be able to calculate a difference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y-ŷ.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 Image - Street Image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make sense.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need to discover a completely different set of error metrics and performance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1" name="Google Shape;2141;p15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Just as with Linear Regression, gradient descent can solve this for us!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2" name="Google Shape;214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3" name="Google Shape;214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0" name="Google Shape;2150;p15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worry about fully understanding this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practice we never have to implement it ourselves.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Main takeaway should be the relationship between log odds and probability.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1" name="Google Shape;2151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2" name="Google Shape;2152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5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have an intuition of what happens “behind the scenes”, let’s explore Logistic Regression with Python!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9" name="Google Shape;2159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0" name="Google Shape;2160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55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6" name="Google Shape;2166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7" name="Google Shape;2167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55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Exploratory Data Analysis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56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4" name="Google Shape;2174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75" name="Google Shape;2175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5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Creating and Training a Model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57"/>
          <p:cNvSpPr txBox="1"/>
          <p:nvPr>
            <p:ph type="ctrTitle"/>
          </p:nvPr>
        </p:nvSpPr>
        <p:spPr>
          <a:xfrm>
            <a:off x="311700" y="896975"/>
            <a:ext cx="8520600" cy="29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Understanding Coefficients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2" name="Google Shape;218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3" name="Google Shape;218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58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9" name="Google Shape;2189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0" name="Google Shape;2190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58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Confusion Matrix Basics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You’ve probably heard of terms such as “false positive” or “false negative”. As well as metrics like “accuracy”.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do these terms actually mean mathematically?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8" name="Google Shape;2198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9" name="Google Shape;2199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5" name="Google Shape;2205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we’ve developed a test or model to detect presence of a virus infection in a person based on some biological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treat this as a Logistic Regression, predicting: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0 - Not Infected (Tests Negative)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1 - Infected (Tests Positive)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06" name="Google Shape;2206;p1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7" name="Google Shape;2207;p1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3" name="Google Shape;2213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4" name="Google Shape;221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5" name="Google Shape;221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" name="Google Shape;17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1" name="Google Shape;2221;p1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these are the outcomes we want! But it is unlikely our test is perfect...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2" name="Google Shape;222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3" name="Google Shape;222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9" name="Google Shape;2229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negative.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positive.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these 4 possibilities, there are many error metrics we can calculate.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First, let’s start by visualizing these four possibilities as a matrix.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8" name="Google Shape;223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9" name="Google Shape;223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5" name="Google Shape;2245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6" name="Google Shape;2246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7" name="Google Shape;2247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8" name="Google Shape;2248;p16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4" name="Google Shape;2254;p1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5" name="Google Shape;2255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6" name="Google Shape;2256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7" name="Google Shape;2257;p16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3" name="Google Shape;2263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4" name="Google Shape;226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5" name="Google Shape;226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6" name="Google Shape;2266;p16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2" name="Google Shape;2272;p1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73" name="Google Shape;2273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4" name="Google Shape;2274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5" name="Google Shape;2275;p16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2" name="Google Shape;228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3" name="Google Shape;228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4" name="Google Shape;2284;p16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0" name="Google Shape;2290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1" name="Google Shape;2291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2" name="Google Shape;2292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3" name="Google Shape;2293;p17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test group of 100 people: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0" name="Google Shape;2300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1" name="Google Shape;2301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2" name="Google Shape;2302;p17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One: The Logistic Function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" name="Google Shape;178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8" name="Google Shape;2308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 are infected. 95 are healthy.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9" name="Google Shape;2309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0" name="Google Shape;2310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1" name="Google Shape;2311;p17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tested all of them with these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8" name="Google Shape;2318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9" name="Google Shape;2319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0" name="Google Shape;2320;p17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6" name="Google Shape;2326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7" name="Google Shape;2327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8" name="Google Shape;2328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9" name="Google Shape;2329;p17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6" name="Google Shape;2336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7" name="Google Shape;2337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8" name="Google Shape;2338;p17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9" name="Google Shape;2339;p175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5" name="Google Shape;2345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accuracy: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6" name="Google Shape;2346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7" name="Google Shape;2347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8" name="Google Shape;2348;p17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49" name="Google Shape;2349;p176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7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6" name="Google Shape;2356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a good value for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57" name="Google Shape;2357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58" name="Google Shape;2358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9" name="Google Shape;2359;p17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60" name="Google Shape;2360;p177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7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7" name="Google Shape;2367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accuracy paradox...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8" name="Google Shape;2368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9" name="Google Shape;2369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0" name="Google Shape;2370;p17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71" name="Google Shape;2371;p178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2" name="Google Shape;2372;p17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8" name="Google Shape;2378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79" name="Google Shape;2379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0" name="Google Shape;2380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1" name="Google Shape;2381;p17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7" name="Google Shape;2387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8" name="Google Shape;2388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9" name="Google Shape;2389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0" name="Google Shape;2390;p18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6" name="Google Shape;2396;p1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7" name="Google Shape;2397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98" name="Google Shape;2398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9" name="Google Shape;2399;p18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0" name="Google Shape;2400;p18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(0+95)/100 = 95%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81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95% accuracy for a model that always returns “healthy”!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works by transforming a Linear Regression into a classification model through the use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" name="Google Shape;186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7" name="Google Shape;2407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be thinking,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numbers here are arbitrary, we just happen to get good accuracy in this made up case. Real world data would reflect poor accuracy if a model always returned the same result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08" name="Google Shape;2408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9" name="Google Shape;2409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5" name="Google Shape;2415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the accuracy paradox!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classifier dealing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has to confront the issue of the accuracy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will always result in a distorted accuracy reflecting better performance than what is truly warranted.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16" name="Google Shape;2416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17" name="Google Shape;2417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3" name="Google Shape;2423;p1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are often found in real world data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Medical conditions can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affect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small portions of the population.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 is not common (e.g. Real vs. Fraud credit card usage).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4" name="Google Shape;2424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5" name="Google Shape;2425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1" name="Google Shape;2431;p1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a class is only a small percentage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), then a classifier that always predicts the majority class will always have an accuracy of (1-n).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previous example we saw infected were only 5% of the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the accuracy to be 95%.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2" name="Google Shape;2432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33" name="Google Shape;2433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9" name="Google Shape;2439;p1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shouldn’t solely rely on accuracy as a metric!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where precision,recall, and f1-score will come in.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these other metrics in the next lecture.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0" name="Google Shape;2440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1" name="Google Shape;2441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87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87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Precision and Recall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5" name="Google Shape;2455;p1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how to calculate accuracy and its associated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three more metrics that can help give a clearer picture of performance: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(a.k.a. sensitivity)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56" name="Google Shape;2456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7" name="Google Shape;2457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3" name="Google Shape;2463;p1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4" name="Google Shape;2464;p1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5" name="Google Shape;2465;p1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6" name="Google Shape;2466;p18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7" name="Google Shape;2467;p18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3" name="Google Shape;2473;p1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74" name="Google Shape;2474;p1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75" name="Google Shape;2475;p1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6" name="Google Shape;2476;p19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7" name="Google Shape;2477;p19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8" name="Google Shape;2478;p19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4" name="Google Shape;2484;p1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5" name="Google Shape;2485;p1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6" name="Google Shape;2486;p1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7" name="Google Shape;2487;p19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8" name="Google Shape;2488;p19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9" name="Google Shape;2489;p19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0" name="Google Shape;2490;p191"/>
          <p:cNvSpPr/>
          <p:nvPr/>
        </p:nvSpPr>
        <p:spPr>
          <a:xfrm>
            <a:off x="3278075" y="2306125"/>
            <a:ext cx="1370400" cy="16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the history and motivation behind the logistic function (a.k.a the sigmoid function):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" name="Google Shape;19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" name="Google Shape;19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6" name="Google Shape;2496;p1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7" name="Google Shape;2497;p1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98" name="Google Shape;2498;p1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9" name="Google Shape;2499;p19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0" name="Google Shape;2500;p19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1" name="Google Shape;2501;p19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2" name="Google Shape;2502;p192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8" name="Google Shape;2508;p1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9" name="Google Shape;2509;p1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10" name="Google Shape;2510;p1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1" name="Google Shape;2511;p19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2" name="Google Shape;2512;p19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3" name="Google Shape;2513;p19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0.8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9" name="Google Shape;2519;p1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0" name="Google Shape;2520;p1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21" name="Google Shape;2521;p1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2" name="Google Shape;2522;p19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3" name="Google Shape;2523;p19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4" name="Google Shape;2524;p19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0" name="Google Shape;2530;p1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1" name="Google Shape;2531;p1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2" name="Google Shape;2532;p1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33" name="Google Shape;2533;p19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4" name="Google Shape;2534;p195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5" name="Google Shape;2535;p195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1" name="Google Shape;2541;p1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recall of 0 alerts you the model isn’t catching cases!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2" name="Google Shape;2542;p1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3" name="Google Shape;2543;p1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4" name="Google Shape;2544;p19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5" name="Google Shape;2545;p196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6" name="Google Shape;2546;p19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5" name="Google Shape;2555;p19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6" name="Google Shape;2556;p197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7" name="Google Shape;2557;p19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3" name="Google Shape;2563;p1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4" name="Google Shape;2564;p1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5" name="Google Shape;2565;p1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6" name="Google Shape;2566;p19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7" name="Google Shape;2567;p198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9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9" name="Google Shape;2569;p198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5" name="Google Shape;2575;p1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76" name="Google Shape;2576;p1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7" name="Google Shape;2577;p1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8" name="Google Shape;2578;p19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79" name="Google Shape;2579;p19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0" name="Google Shape;2580;p199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1" name="Google Shape;2581;p199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2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2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8" name="Google Shape;2588;p2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9" name="Google Shape;2589;p2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0" name="Google Shape;2590;p20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1" name="Google Shape;2591;p20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20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3" name="Google Shape;2593;p200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2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9" name="Google Shape;2599;p2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0" name="Google Shape;2600;p2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1" name="Google Shape;2601;p2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2" name="Google Shape;2602;p20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3" name="Google Shape;2603;p20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20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201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now, we’re only referring to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itself, not the logistic regression model!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2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1" name="Google Shape;2611;p2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12" name="Google Shape;2612;p2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13" name="Google Shape;2613;p2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4" name="Google Shape;2614;p20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5" name="Google Shape;2615;p20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6" name="Google Shape;2616;p20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0.666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2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2" name="Google Shape;2622;p2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3" name="Google Shape;2623;p2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4" name="Google Shape;2624;p2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5" name="Google Shape;2625;p20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6" name="Google Shape;2626;p20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7" name="Google Shape;2627;p20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2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2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2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2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6" name="Google Shape;2636;p20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7" name="Google Shape;2637;p20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20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0/0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9" name="Google Shape;2639;p204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2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5" name="Google Shape;2645;p2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and Precision can help illuminate our performance specifically in regards to the relevant or positive case.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Depending on the model, there is typically a trade-off between precision and recall, which we will explore later on with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6" name="Google Shape;2646;p2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7" name="Google Shape;2647;p2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2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3" name="Google Shape;2653;p2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precision and recall are related to each other through the numerator (TP), we often also report the F1-Score, which is the harmonic mean of precision and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4" name="Google Shape;2654;p2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55" name="Google Shape;2655;p2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2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2" name="Google Shape;2662;p2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harmonic mean (instead of the normal mean) allows the entire harmonic mean to go to zero if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either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precision or recall ends up being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3" name="Google Shape;2663;p2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4" name="Google Shape;2664;p2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Google Shape;2670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00" y="2305420"/>
            <a:ext cx="8684097" cy="2456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2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2" name="Google Shape;2672;p2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 final note on the confusion matrix,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metrics available: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3" name="Google Shape;2673;p20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4" name="Google Shape;2674;p20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2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0" name="Google Shape;2680;p2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a way to visualize the relationships between metrics such as precision and recall with curves.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1" name="Google Shape;2681;p2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2" name="Google Shape;2682;p2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210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8" name="Google Shape;2688;p2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9" name="Google Shape;2689;p2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p210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ROC Curves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2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6" name="Google Shape;2696;p2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During World War 2, Radar technology was developed to help detect incoming enemy aircraft.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7" name="Google Shape;2697;p2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8" name="Google Shape;2698;p2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175" y="2594123"/>
            <a:ext cx="4046250" cy="22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2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5" name="Google Shape;2705;p2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technology was so new, the US Army wanted to develop a methodology to evaluate radar operator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06" name="Google Shape;2706;p2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07" name="Google Shape;2707;p2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775" y="2774750"/>
            <a:ext cx="3158350" cy="23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4" name="Google Shape;2714;p2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5" name="Google Shape;2715;p2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6" name="Google Shape;2716;p2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p21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21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9" name="Google Shape;2719;p21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2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5" name="Google Shape;2725;p2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26" name="Google Shape;2726;p2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27" name="Google Shape;2727;p2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21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21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0" name="Google Shape;2730;p21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31" name="Google Shape;2731;p21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2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7" name="Google Shape;2737;p2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8" name="Google Shape;2738;p2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9" name="Google Shape;2739;p2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215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215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2" name="Google Shape;2742;p215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3" name="Google Shape;2743;p215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44" name="Google Shape;2744;p215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2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0" name="Google Shape;2750;p2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1" name="Google Shape;2751;p2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52" name="Google Shape;2752;p2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216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216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5" name="Google Shape;2755;p216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6" name="Google Shape;2756;p216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7" name="Google Shape;2757;p216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2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3" name="Google Shape;2763;p2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4" name="Google Shape;2764;p2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5" name="Google Shape;2765;p2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350" y="2165600"/>
            <a:ext cx="3979376" cy="2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2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2" name="Google Shape;2772;p2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previous infection test.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73" name="Google Shape;2773;p2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4" name="Google Shape;2774;p2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5" name="Google Shape;2775;p21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6" name="Google Shape;2776;p21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7" name="Google Shape;2777;p21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8" name="Google Shape;2778;p21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9" name="Google Shape;2779;p21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0" name="Google Shape;2780;p21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1" name="Google Shape;2781;p21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21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21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21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21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21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21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21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9" name="Google Shape;2789;p21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0" name="Google Shape;2790;p21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21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2" name="Google Shape;2792;p21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21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2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9" name="Google Shape;2799;p2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logistic regression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00" name="Google Shape;2800;p2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1" name="Google Shape;2801;p2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2" name="Google Shape;2802;p21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3" name="Google Shape;2803;p21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4" name="Google Shape;2804;p21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21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6" name="Google Shape;2806;p21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7" name="Google Shape;2807;p21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08" name="Google Shape;2808;p21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09" name="Google Shape;2809;p21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21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21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21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1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21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21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1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21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8" name="Google Shape;2818;p21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21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0" name="Google Shape;2820;p21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21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2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7" name="Google Shape;2827;p2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Given X we predict 0 or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28" name="Google Shape;2828;p2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29" name="Google Shape;2829;p2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0" name="Google Shape;2830;p220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1" name="Google Shape;2831;p220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2" name="Google Shape;2832;p220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3" name="Google Shape;2833;p220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4" name="Google Shape;2834;p220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5" name="Google Shape;2835;p220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6" name="Google Shape;2836;p220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37" name="Google Shape;2837;p220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20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220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220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220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220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220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20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220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220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20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20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220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220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220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20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20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4" name="Google Shape;2854;p220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5" name="Google Shape;2855;p220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6" name="Google Shape;2856;p220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220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2" name="Google Shape;2862;p221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863" name="Google Shape;2863;p2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4" name="Google Shape;2864;p2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Default is to choose 0.5 as cut-off.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65" name="Google Shape;2865;p2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66" name="Google Shape;2866;p2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7" name="Google Shape;2867;p22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8" name="Google Shape;2868;p22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9" name="Google Shape;2869;p22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0" name="Google Shape;2870;p22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1" name="Google Shape;2871;p22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2" name="Google Shape;2872;p22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3" name="Google Shape;2873;p22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74" name="Google Shape;2874;p22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22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22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2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22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2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2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22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22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22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22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22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22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22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22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22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22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1" name="Google Shape;2891;p22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2" name="Google Shape;2892;p22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3" name="Google Shape;2893;p221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4" name="Google Shape;2894;p22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5" name="Google Shape;2895;p22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22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1883: Logistic function was independently developed in chemistry as a model of autocatalysis by Wilhelm Ostwald.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" name="Google Shape;22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" name="Google Shape;22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275" y="2486025"/>
            <a:ext cx="1797400" cy="23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1" name="Google Shape;2901;p222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02" name="Google Shape;2902;p2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3" name="Google Shape;2903;p2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many TP vs FP?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04" name="Google Shape;2904;p2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05" name="Google Shape;2905;p2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6" name="Google Shape;2906;p222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7" name="Google Shape;2907;p222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8" name="Google Shape;2908;p222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222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0" name="Google Shape;2910;p222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1" name="Google Shape;2911;p222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12" name="Google Shape;2912;p222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13" name="Google Shape;2913;p222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222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22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222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22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22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222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22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222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22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222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22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22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22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22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222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222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0" name="Google Shape;2930;p222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1" name="Google Shape;2931;p222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2" name="Google Shape;2932;p222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3" name="Google Shape;2933;p222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4" name="Google Shape;2934;p222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22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0" name="Google Shape;2940;p223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41" name="Google Shape;2941;p2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2" name="Google Shape;2942;p2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3" name="Google Shape;2943;p2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4" name="Google Shape;2944;p2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5" name="Google Shape;2945;p223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6" name="Google Shape;2946;p223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7" name="Google Shape;2947;p223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8" name="Google Shape;2948;p223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9" name="Google Shape;2949;p223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0" name="Google Shape;2950;p223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1" name="Google Shape;2951;p223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52" name="Google Shape;2952;p223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23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223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23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23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23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23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23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23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23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23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23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23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23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223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223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23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9" name="Google Shape;2969;p223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0" name="Google Shape;2970;p223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1" name="Google Shape;2971;p223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2" name="Google Shape;2972;p223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3" name="Google Shape;2973;p223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23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9" name="Google Shape;2979;p224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80" name="Google Shape;2980;p2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1" name="Google Shape;2981;p2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2" name="Google Shape;2982;p2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3" name="Google Shape;2983;p2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4" name="Google Shape;2984;p224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5" name="Google Shape;2985;p224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6" name="Google Shape;2986;p224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7" name="Google Shape;2987;p224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224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9" name="Google Shape;2989;p224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0" name="Google Shape;2990;p224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91" name="Google Shape;2991;p224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24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24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24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24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224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224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224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224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24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224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224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224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224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224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224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24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8" name="Google Shape;3008;p224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09" name="Google Shape;3009;p224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0" name="Google Shape;3010;p224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1" name="Google Shape;3011;p224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2" name="Google Shape;3012;p224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224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224"/>
          <p:cNvSpPr/>
          <p:nvPr/>
        </p:nvSpPr>
        <p:spPr>
          <a:xfrm rot="1933327">
            <a:off x="4748768" y="24600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224"/>
          <p:cNvSpPr/>
          <p:nvPr/>
        </p:nvSpPr>
        <p:spPr>
          <a:xfrm rot="1933327">
            <a:off x="5739818" y="19906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24"/>
          <p:cNvSpPr/>
          <p:nvPr/>
        </p:nvSpPr>
        <p:spPr>
          <a:xfrm rot="1933327">
            <a:off x="6414693" y="18979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224"/>
          <p:cNvSpPr/>
          <p:nvPr/>
        </p:nvSpPr>
        <p:spPr>
          <a:xfrm>
            <a:off x="748575" y="1225500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2" name="Google Shape;3022;p225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23" name="Google Shape;3023;p2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4" name="Google Shape;3024;p2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5" name="Google Shape;3025;p2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6" name="Google Shape;3026;p2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7" name="Google Shape;3027;p225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8" name="Google Shape;3028;p225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9" name="Google Shape;3029;p225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0" name="Google Shape;3030;p225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1" name="Google Shape;3031;p225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2" name="Google Shape;3032;p225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3" name="Google Shape;3033;p225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4" name="Google Shape;3034;p225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225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225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225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225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225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225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225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225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225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225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225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225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225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225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225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225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1" name="Google Shape;3051;p225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52" name="Google Shape;3052;p225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3" name="Google Shape;3053;p225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4" name="Google Shape;3054;p225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5" name="Google Shape;3055;p225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225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225"/>
          <p:cNvSpPr/>
          <p:nvPr/>
        </p:nvSpPr>
        <p:spPr>
          <a:xfrm rot="1933327">
            <a:off x="2615018" y="38002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225"/>
          <p:cNvSpPr/>
          <p:nvPr/>
        </p:nvSpPr>
        <p:spPr>
          <a:xfrm rot="1933327">
            <a:off x="3064818" y="36740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225"/>
          <p:cNvSpPr/>
          <p:nvPr/>
        </p:nvSpPr>
        <p:spPr>
          <a:xfrm rot="1933327">
            <a:off x="3434668" y="34454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225"/>
          <p:cNvSpPr/>
          <p:nvPr/>
        </p:nvSpPr>
        <p:spPr>
          <a:xfrm>
            <a:off x="447352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5" name="Google Shape;3065;p226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66" name="Google Shape;3066;p2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7" name="Google Shape;3067;p2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8" name="Google Shape;3068;p2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9" name="Google Shape;3069;p2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0" name="Google Shape;3070;p226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1" name="Google Shape;3071;p226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2" name="Google Shape;3072;p226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226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4" name="Google Shape;3074;p226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5" name="Google Shape;3075;p226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76" name="Google Shape;3076;p226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7" name="Google Shape;3077;p226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226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226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226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226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226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226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226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226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226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226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226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226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226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226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226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226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4" name="Google Shape;3094;p226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95" name="Google Shape;3095;p226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6" name="Google Shape;3096;p226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7" name="Google Shape;3097;p226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8" name="Google Shape;3098;p226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226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226"/>
          <p:cNvSpPr/>
          <p:nvPr/>
        </p:nvSpPr>
        <p:spPr>
          <a:xfrm rot="1933327">
            <a:off x="4266968" y="28176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226"/>
          <p:cNvSpPr/>
          <p:nvPr/>
        </p:nvSpPr>
        <p:spPr>
          <a:xfrm>
            <a:off x="2010450" y="120857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6" name="Google Shape;3106;p227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07" name="Google Shape;3107;p2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8" name="Google Shape;3108;p2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09" name="Google Shape;3109;p2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10" name="Google Shape;3110;p2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1" name="Google Shape;3111;p227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2" name="Google Shape;3112;p227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3" name="Google Shape;3113;p227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4" name="Google Shape;3114;p227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5" name="Google Shape;3115;p227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6" name="Google Shape;3116;p227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17" name="Google Shape;3117;p227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8" name="Google Shape;3118;p227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227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227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227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227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227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7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227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227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227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227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227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227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227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227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227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227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227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6" name="Google Shape;3136;p227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7" name="Google Shape;3137;p227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8" name="Google Shape;3138;p227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9" name="Google Shape;3139;p227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227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227"/>
          <p:cNvSpPr/>
          <p:nvPr/>
        </p:nvSpPr>
        <p:spPr>
          <a:xfrm rot="1933327">
            <a:off x="3916468" y="31325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227"/>
          <p:cNvSpPr/>
          <p:nvPr/>
        </p:nvSpPr>
        <p:spPr>
          <a:xfrm>
            <a:off x="323737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228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48" name="Google Shape;3148;p2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9" name="Google Shape;3149;p228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lowered the cut-off?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0" name="Google Shape;3150;p2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51" name="Google Shape;3151;p2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2" name="Google Shape;3152;p22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3" name="Google Shape;3153;p22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4" name="Google Shape;3154;p22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5" name="Google Shape;3155;p22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22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7" name="Google Shape;3157;p22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58" name="Google Shape;3158;p228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9" name="Google Shape;3159;p22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228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228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228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228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228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8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228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228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22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6" name="Google Shape;3176;p22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77" name="Google Shape;3177;p228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8" name="Google Shape;3178;p228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9" name="Google Shape;3179;p22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0" name="Google Shape;3180;p22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22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6" name="Google Shape;3186;p229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87" name="Google Shape;3187;p2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8" name="Google Shape;3188;p229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89" name="Google Shape;3189;p2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90" name="Google Shape;3190;p2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1" name="Google Shape;3191;p22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2" name="Google Shape;3192;p22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22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4" name="Google Shape;3194;p22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5" name="Google Shape;3195;p22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6" name="Google Shape;3196;p22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97" name="Google Shape;3197;p22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98" name="Google Shape;3198;p22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22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22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22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22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22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229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229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229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229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229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229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229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229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22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5" name="Google Shape;3215;p22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16" name="Google Shape;3216;p229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7" name="Google Shape;3217;p229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8" name="Google Shape;3218;p22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9" name="Google Shape;3219;p22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22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229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29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29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2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9" name="Google Shape;3229;p2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certain situations, we gladly accept more false positives to reduce false negatives.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dangerous virus test, we would much rather produce false positives and later do more stringent examination than accidentally release a false negative!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0" name="Google Shape;3230;p2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1" name="Google Shape;3231;p2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6" name="Google Shape;3236;p231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237" name="Google Shape;3237;p2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231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9" name="Google Shape;3239;p2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0" name="Google Shape;3240;p2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1" name="Google Shape;3241;p23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2" name="Google Shape;3242;p23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3" name="Google Shape;3243;p23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4" name="Google Shape;3244;p23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5" name="Google Shape;3245;p23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6" name="Google Shape;3246;p23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47" name="Google Shape;3247;p23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48" name="Google Shape;3248;p23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23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23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23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23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23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23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23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23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23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23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23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23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23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23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3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3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5" name="Google Shape;3265;p23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66" name="Google Shape;3266;p23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7" name="Google Shape;3267;p231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23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23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23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231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231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231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" name="Google Shape;233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" name="Google Shape;234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2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9" name="Google Shape;3279;p2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Chart the True vs. False positives for various cut-offs for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80" name="Google Shape;3280;p2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81" name="Google Shape;3281;p2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2" name="Google Shape;3282;p232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232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4" name="Google Shape;3284;p232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85" name="Google Shape;3285;p232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86" name="Google Shape;3286;p232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232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232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232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232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2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6" name="Google Shape;3296;p2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changing the cut-off limit, we can adjust our True vs. False Positives!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97" name="Google Shape;3297;p2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98" name="Google Shape;3298;p2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9" name="Google Shape;3299;p23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23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1" name="Google Shape;3301;p23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02" name="Google Shape;3302;p233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03" name="Google Shape;3303;p233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4" name="Google Shape;3304;p233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233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233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233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233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23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4" name="Google Shape;3314;p234"/>
          <p:cNvCxnSpPr/>
          <p:nvPr/>
        </p:nvCxnSpPr>
        <p:spPr>
          <a:xfrm flipH="1" rot="10800000">
            <a:off x="3338450" y="2287850"/>
            <a:ext cx="3193500" cy="2421000"/>
          </a:xfrm>
          <a:prstGeom prst="bentConnector3">
            <a:avLst>
              <a:gd fmla="val -568" name="adj1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5" name="Google Shape;3315;p2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6" name="Google Shape;3316;p2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model would have a zero FPR.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guessing is the red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7" name="Google Shape;3317;p2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18" name="Google Shape;3318;p2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23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0" name="Google Shape;3320;p23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1" name="Google Shape;3321;p23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22" name="Google Shape;3322;p234"/>
          <p:cNvSpPr/>
          <p:nvPr/>
        </p:nvSpPr>
        <p:spPr>
          <a:xfrm>
            <a:off x="3290150" y="33565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4"/>
          <p:cNvSpPr/>
          <p:nvPr/>
        </p:nvSpPr>
        <p:spPr>
          <a:xfrm>
            <a:off x="3290150" y="268190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4"/>
          <p:cNvSpPr/>
          <p:nvPr/>
        </p:nvSpPr>
        <p:spPr>
          <a:xfrm>
            <a:off x="38726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234"/>
          <p:cNvSpPr/>
          <p:nvPr/>
        </p:nvSpPr>
        <p:spPr>
          <a:xfrm>
            <a:off x="45502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234"/>
          <p:cNvSpPr/>
          <p:nvPr/>
        </p:nvSpPr>
        <p:spPr>
          <a:xfrm>
            <a:off x="52278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2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2" name="Google Shape;3332;p235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smaller data sets the ROC curves are not as smooth.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3" name="Google Shape;3333;p2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4" name="Google Shape;3334;p2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Google Shape;3335;p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2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1" name="Google Shape;3341;p236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AUC - Area Under the Curve , allows us to compare ROCs for different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2" name="Google Shape;3342;p2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3" name="Google Shape;3343;p2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p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5" name="Google Shape;3345;p236"/>
          <p:cNvSpPr/>
          <p:nvPr/>
        </p:nvSpPr>
        <p:spPr>
          <a:xfrm>
            <a:off x="4280225" y="4304350"/>
            <a:ext cx="2064600" cy="21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2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1" name="Google Shape;3351;p237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also create precision vs. recall curves: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2" name="Google Shape;3352;p2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3" name="Google Shape;3353;p2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4" name="Google Shape;3354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525" y="2211400"/>
            <a:ext cx="37909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238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0" name="Google Shape;3360;p2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1" name="Google Shape;3361;p2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2" name="Google Shape;3362;p23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Performance Metrics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239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8" name="Google Shape;3368;p2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9" name="Google Shape;3369;p2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23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Data and Model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240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6" name="Google Shape;3376;p2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7" name="Google Shape;3377;p2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24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Training and Performance Evaluation </a:t>
            </a: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241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Overview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4" name="Google Shape;3384;p2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85" name="Google Shape;3385;p2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Developed for the purposes of modeling population growth.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p242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1" name="Google Shape;3391;p2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2" name="Google Shape;3392;p2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" name="Google Shape;256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logistic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" name="Google Shape;267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There is a “family” of logistic functions.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124000"/>
            <a:ext cx="5201850" cy="26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" name="Google Shape;284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5" name="Google Shape;285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 “leveling off” behavior of the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" name="Google Shape;294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" name="Google Shape;295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notice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will have an output range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5" name="Google Shape;30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" name="Google Shape;30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75" y="2368100"/>
            <a:ext cx="3826850" cy="26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4" name="Google Shape;324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5" name="Google Shape;325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625" y="2300075"/>
            <a:ext cx="3632250" cy="27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1940s: Using the logistic function for statistical modeling was developed by Joseph Berkson.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1944: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“Application of the logistic function to bio-assay”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Journal of the American Statistical Association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4" name="Google Shape;344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" name="Google Shape;345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Quirky fact: Berkson was a prominent opponent of the idea that cigarette smoking causes cancer.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137" y="2573300"/>
            <a:ext cx="3652375" cy="24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Life magazine, Berkson: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...very doubtful that smoking causes cancer of the lung.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" name="Google Shape;36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562" y="2118975"/>
            <a:ext cx="2620867" cy="29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/>
          <p:nvPr/>
        </p:nvSpPr>
        <p:spPr>
          <a:xfrm>
            <a:off x="4551875" y="2348375"/>
            <a:ext cx="1330500" cy="187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now know smoking is clearly bad for you, we still haven’t learned how to convert a linear regression to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continue on by seeing how a linear regression is unable to solve classification problems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effectively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how the logistic function can fix this!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5" name="Google Shape;375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9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Linear to Logistic Intuition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3" name="Google Shape;383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convert a Linear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task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into a Logistic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task.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dataset with a single feature (previous year’s income) and a single target label (loan default)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5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9" name="Google Shape;399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0" name="Google Shape;400;p51"/>
          <p:cNvGraphicFramePr/>
          <p:nvPr/>
        </p:nvGraphicFramePr>
        <p:xfrm>
          <a:off x="3501425" y="126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{C6B4F915-B93A-45AC-9E14-474AD01CEC13}</a:tableStyleId>
              </a:tblPr>
              <a:tblGrid>
                <a:gridCol w="1380925"/>
                <a:gridCol w="1380925"/>
              </a:tblGrid>
              <a:tr h="36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Income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Loan Paid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12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be confused by the use of the term “regression” in its name!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algorithm designed to predict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target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plotting income versus default: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7" name="Google Shape;407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8" name="Google Shape;408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that people with negative income tend to default on their loans.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6" name="Google Shape;416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7" name="Google Shape;417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5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had to predict default status given someone’s income?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25" name="Google Shape;425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6" name="Google Shape;426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5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Fitting a Linear Regression would not work (recall Anscombe’s quartet):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5" name="Google Shape;435;p5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6" name="Google Shape;436;p5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55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easily distorted by only having 0 and 1 as possible y training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5" name="Google Shape;445;p5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6" name="Google Shape;446;p5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6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would be unclear how to interpret predicted y values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5" name="Google Shape;455;p5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6" name="Google Shape;456;p5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7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8"/>
          <p:cNvSpPr txBox="1"/>
          <p:nvPr>
            <p:ph idx="1" type="body"/>
          </p:nvPr>
        </p:nvSpPr>
        <p:spPr>
          <a:xfrm>
            <a:off x="311700" y="1152475"/>
            <a:ext cx="86841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make use of the Logistic Function for a conversion!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58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8" name="Google Shape;4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focus on what this Logistic Regression would look like.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7" name="Google Shape;477;p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8" name="Google Shape;478;p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the y-axis as a probability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Treating P(y=1) &gt;= 0.5 as a cut-off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7" name="Google Shape;497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8" name="Google Shape;498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1" name="Google Shape;501;p61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61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Transforming Linear Regression to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 Theory behind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Implementation of Logistic Regression for Classification Problem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0" name="Google Shape;510;p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1" name="Google Shape;511;p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2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2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4" name="Google Shape;514;p62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2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6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4" name="Google Shape;524;p6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5" name="Google Shape;525;p6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3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8" name="Google Shape;528;p63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63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3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63"/>
          <p:cNvCxnSpPr>
            <a:stCxn id="530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a 90% probability of paying off loan, return prediction of Loan Paid =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9" name="Google Shape;539;p6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0" name="Google Shape;540;p6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4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4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3" name="Google Shape;543;p64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64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4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64"/>
          <p:cNvCxnSpPr>
            <a:stCxn id="545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64"/>
          <p:cNvCxnSpPr/>
          <p:nvPr/>
        </p:nvCxnSpPr>
        <p:spPr>
          <a:xfrm>
            <a:off x="2879625" y="2686450"/>
            <a:ext cx="26805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do we actually create this line?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938" y="2277520"/>
            <a:ext cx="5362774" cy="28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Fortunately, the mathematics of the conversion are quite simple!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3" name="Google Shape;563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4" name="Google Shape;564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66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7" name="Google Shape;56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6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go through the mathematical process of this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5" name="Google Shape;575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6" name="Google Shape;576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67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9" name="Google Shape;57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7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Linear to Logistic Math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7" name="Google Shape;587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8" name="Google Shape;588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6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go through the math of converting Linear Regression to Logistic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9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9" name="Google Shape;59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9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7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ISLR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4.3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7" name="Google Shape;60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8" name="Google Shape;60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70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1" name="Google Shape;61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0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100" y="2202518"/>
            <a:ext cx="4701800" cy="236635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71"/>
          <p:cNvSpPr txBox="1"/>
          <p:nvPr>
            <p:ph idx="1" type="body"/>
          </p:nvPr>
        </p:nvSpPr>
        <p:spPr>
          <a:xfrm>
            <a:off x="311700" y="1152475"/>
            <a:ext cx="86841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the Linear Regression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0" name="Google Shape;620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1" name="Google Shape;621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Interpreting Results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 and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Curves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2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the Logistic function transforms any input to be between 0 and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8" name="Google Shape;628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9" name="Google Shape;629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075" y="2467325"/>
            <a:ext cx="4151550" cy="18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73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we need to do is plug the Linear Regression equation into the Logistic function to create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7" name="Google Shape;637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8" name="Google Shape;638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900" y="2994350"/>
            <a:ext cx="2954825" cy="13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300" y="2697925"/>
            <a:ext cx="3741424" cy="18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3"/>
          <p:cNvSpPr/>
          <p:nvPr/>
        </p:nvSpPr>
        <p:spPr>
          <a:xfrm>
            <a:off x="1418700" y="3429000"/>
            <a:ext cx="1400700" cy="109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73"/>
          <p:cNvCxnSpPr>
            <a:stCxn id="641" idx="2"/>
          </p:cNvCxnSpPr>
          <p:nvPr/>
        </p:nvCxnSpPr>
        <p:spPr>
          <a:xfrm rot="-5400000">
            <a:off x="3413850" y="2647200"/>
            <a:ext cx="579600" cy="3169200"/>
          </a:xfrm>
          <a:prstGeom prst="curvedConnector4">
            <a:avLst>
              <a:gd fmla="val -80219" name="adj1"/>
              <a:gd fmla="val 94480" name="adj2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put in terms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095" y="2319695"/>
            <a:ext cx="4701801" cy="22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Writing it out fully: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8" name="Google Shape;658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9" name="Google Shape;659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interpret the coefficients and their relation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7" name="Google Shape;66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8" name="Google Shape;66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6"/>
          <p:cNvSpPr/>
          <p:nvPr/>
        </p:nvSpPr>
        <p:spPr>
          <a:xfrm>
            <a:off x="6085275" y="3302900"/>
            <a:ext cx="3681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to understand the term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odds.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term you may be familiar with from gambling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5" name="Google Shape;685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gambling odds are often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referred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in the sense of N to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where does this actually come from?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6" name="Google Shape;686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7" name="Google Shape;687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odds of an event with probability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defined as the chance of the event happening divided by the chance of the event not happening: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5" name="Google Shape;69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6" name="Google Shape;69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an event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probability of occuring. This 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0.5/1-0.5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is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0.5/0.5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, the same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1/1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to 1 odds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occurring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Taking the formula below, we can rearrange it to show that it is equivalent to modelling the log of the odds as a linear combination of the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 with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will allow us to solve for the coefficients and feature x in terms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2" name="Google Shape;722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3" name="Google Shape;723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40" name="Google Shape;740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1" name="Google Shape;741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00" y="32388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0" name="Google Shape;75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1" name="Google Shape;75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5475" y="35152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0" name="Google Shape;780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1" name="Google Shape;781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175" y="319672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23575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1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91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will allow us to predict a categorical label based on historical feature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categorical target column is two or more discrete class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9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0" name="Google Shape;820;p9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1" name="Google Shape;821;p9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2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92"/>
          <p:cNvPicPr preferRelativeResize="0"/>
          <p:nvPr/>
        </p:nvPicPr>
        <p:blipFill rotWithShape="1">
          <a:blip r:embed="rId5">
            <a:alphaModFix/>
          </a:blip>
          <a:srcRect b="0" l="0" r="47005" t="0"/>
          <a:stretch/>
        </p:blipFill>
        <p:spPr>
          <a:xfrm>
            <a:off x="3" y="3076200"/>
            <a:ext cx="1273649" cy="7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2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2"/>
          <p:cNvSpPr/>
          <p:nvPr/>
        </p:nvSpPr>
        <p:spPr>
          <a:xfrm>
            <a:off x="1343163" y="3341475"/>
            <a:ext cx="398400" cy="277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2" name="Google Shape;832;p9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3" name="Google Shape;833;p9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4" name="Google Shape;834;p9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47" y="3123365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93"/>
          <p:cNvCxnSpPr/>
          <p:nvPr/>
        </p:nvCxnSpPr>
        <p:spPr>
          <a:xfrm>
            <a:off x="2813225" y="3561825"/>
            <a:ext cx="46785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38" name="Google Shape;838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600" y="3178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9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p=0.5, halfway point now at 0.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5" name="Google Shape;84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6" name="Google Shape;84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72" y="3060190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8" name="Google Shape;848;p94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94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94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pic>
        <p:nvPicPr>
          <p:cNvPr id="851" name="Google Shape;85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75" y="3082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9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1 then log odds becomes ∞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95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95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2" name="Google Shape;862;p95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63" name="Google Shape;863;p95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4" name="Google Shape;86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p9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0 then log odds becomes -∞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2" name="Google Shape;87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3" name="Google Shape;87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96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96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77" name="Google Shape;877;p96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p96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0" name="Google Shape;8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9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points now at infinity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0" name="Google Shape;89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97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97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97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94" name="Google Shape;894;p97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97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97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7" name="Google Shape;89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7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7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7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97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7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7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97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97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98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 log scale logistic function is straight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5" name="Google Shape;915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6" name="Google Shape;916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98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98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98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20" name="Google Shape;920;p98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98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p98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3" name="Google Shape;92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8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98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8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8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8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8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8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8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8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5" name="Google Shape;935;p98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1" name="Google Shape;941;p99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 in terms of change in log odds.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2" name="Google Shape;942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3" name="Google Shape;943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99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99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99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47" name="Google Shape;947;p99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99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99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0" name="Google Shape;95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9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9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9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2" name="Google Shape;962;p99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63" name="Google Shape;963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00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to interpret? Not really...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Google Shape;972;p100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00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4" name="Google Shape;974;p100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75" name="Google Shape;975;p100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100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100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8" name="Google Shape;97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00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00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00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0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0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0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0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00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00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0" name="Google Shape;990;p100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91" name="Google Shape;991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2" name="Google Shape;992;p100"/>
          <p:cNvSpPr/>
          <p:nvPr/>
        </p:nvSpPr>
        <p:spPr>
          <a:xfrm>
            <a:off x="5342725" y="2505350"/>
            <a:ext cx="1980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the log odds scale is nonlinear,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 can not be directly linked to “one unit increase” as it could in Linear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9" name="Google Shape;999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0" name="Google Shape;1000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predict a class or category label: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straightforward insights we can gain however...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8" name="Google Shape;1008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9" name="Google Shape;1009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Positive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increase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decrease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7" name="Google Shape;101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8" name="Google Shape;101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4" name="Google Shape;102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Harder to directly interpret magnitude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directly, especially when we could have discrete and continuous x feature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however begin to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essentially comparing magnitudes against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5" name="Google Shape;102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6" name="Google Shape;102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Comparing magnitudes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against each other can lead to insight over which features have the strongest effect on prediction output.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3" name="Google Shape;103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34" name="Google Shape;103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0" name="Google Shape;1040;p10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last mathematical topic we need to discuss concerning Logistic Regression is how we actually fit this curve!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1" name="Google Shape;104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2" name="Google Shape;104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10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discuss the basics of fitting the best curve with maximum likelihood in the next lecture!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2" name="Google Shape;105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3" name="Google Shape;105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0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Three: Finding the Best Fit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3" name="Google Shape;1063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64" name="Google Shape;1064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10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uses Maximum Likelihood to find the best fitting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lecture will give you an intuition of how this method works.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also then display the cost function and gradient descent that is solved for by the computer.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1" name="Google Shape;107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2" name="Google Shape;107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8" name="Google Shape;1078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9" name="Google Shape;107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0" name="Google Shape;108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  <p:sp>
        <p:nvSpPr>
          <p:cNvPr id="1091" name="Google Shape;1091;p111"/>
          <p:cNvSpPr/>
          <p:nvPr/>
        </p:nvSpPr>
        <p:spPr>
          <a:xfrm>
            <a:off x="3863650" y="4340575"/>
            <a:ext cx="40809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1"/>
          <p:cNvSpPr/>
          <p:nvPr/>
        </p:nvSpPr>
        <p:spPr>
          <a:xfrm>
            <a:off x="1877575" y="4568875"/>
            <a:ext cx="28917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